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1" r:id="rId3"/>
    <p:sldId id="267" r:id="rId4"/>
    <p:sldId id="268" r:id="rId5"/>
    <p:sldId id="273" r:id="rId6"/>
    <p:sldId id="269" r:id="rId7"/>
    <p:sldId id="270" r:id="rId8"/>
    <p:sldId id="271" r:id="rId9"/>
    <p:sldId id="272" r:id="rId10"/>
  </p:sldIdLst>
  <p:sldSz cx="12192000" cy="6858000"/>
  <p:notesSz cx="6858000" cy="994727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91" d="100"/>
          <a:sy n="91" d="100"/>
        </p:scale>
        <p:origin x="-534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E71AF78-3E7C-4598-AB69-C110AEF18D45}" type="datetimeFigureOut">
              <a:rPr lang="bg-BG"/>
              <a:pPr/>
              <a:t>21.4.2015 г.</a:t>
            </a:fld>
            <a:endParaRPr lang="bg-BG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85FB701-C077-42EA-BF28-25E118557E3F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7418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E4E7E-64D5-4495-895C-DCB3960A6552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AFA73-4960-4FBB-89ED-43C22B2829F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D1B30-D8F8-417B-8B51-DDF41FB35623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A5A20-F2DA-41F8-BA0B-D20A101793F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0E124-A5DA-474F-A91C-EBF717F85441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F58F-2521-4724-8A11-CB44009F2C9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17AB-75FE-44E0-9CEB-3D8CBF478F69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810E-47A5-461B-9AF2-28BA917DA7E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9EFD-1C73-4835-8367-782DD1E2383D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EDFC1-DAB6-4075-A0B5-6F319CC52FB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FAB3-BA72-4E72-8673-F5394F799C4E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246E-FABA-4FEA-9080-980E710A63F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5C366-57C5-479C-B0C2-49DF67D479C1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14EA-6DC4-42EA-A882-AE0795D820D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5AB5-2B8D-471C-BDAC-A459661AC530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14BD-85A5-494E-AED5-E2DC02AB618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EA941-B3CB-40B8-8A77-3AFA79C6B5A6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F8A98-7C7C-4ECE-B8A1-C22D6B82641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5722E-2121-41DB-ABF1-1D6F8C04B004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EB473-F608-4F0E-BDDA-A2EE8B6068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2D8E-9A38-4B12-BD66-489E2BEB50DB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5243-0884-47CF-ADB7-325253B48F0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95C6E6-A572-4E86-8F4E-2FA181100490}" type="datetime1">
              <a:rPr lang="bg-BG"/>
              <a:pPr>
                <a:defRPr/>
              </a:pPr>
              <a:t>21.4.2015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5DC5A4-DD8C-44CF-925A-85146A4C866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01E0F-5305-47F8-98AA-DB57295EE1FD}" type="slidenum">
              <a:rPr lang="bg-BG"/>
              <a:pPr>
                <a:defRPr/>
              </a:pPr>
              <a:t>1</a:t>
            </a:fld>
            <a:endParaRPr lang="bg-BG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43050" y="428625"/>
            <a:ext cx="8986838" cy="4229100"/>
          </a:xfrm>
          <a:prstGeom prst="rect">
            <a:avLst/>
          </a:prstGeom>
        </p:spPr>
        <p:txBody>
          <a:bodyPr anchor="b"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6000" b="1" dirty="0">
                <a:latin typeface="+mj-lt"/>
                <a:ea typeface="+mj-ea"/>
                <a:cs typeface="+mj-cs"/>
              </a:rPr>
              <a:t/>
            </a:r>
            <a:br>
              <a:rPr lang="en-US" sz="6000" b="1" dirty="0">
                <a:latin typeface="+mj-lt"/>
                <a:ea typeface="+mj-ea"/>
                <a:cs typeface="+mj-cs"/>
              </a:rPr>
            </a:br>
            <a:r>
              <a:rPr lang="en-US" sz="6000" b="1" dirty="0">
                <a:latin typeface="+mj-lt"/>
                <a:ea typeface="+mj-ea"/>
                <a:cs typeface="+mj-cs"/>
              </a:rPr>
              <a:t/>
            </a:r>
            <a:br>
              <a:rPr lang="en-US" sz="6000" b="1" dirty="0">
                <a:latin typeface="+mj-lt"/>
                <a:ea typeface="+mj-ea"/>
                <a:cs typeface="+mj-cs"/>
              </a:rPr>
            </a:br>
            <a:r>
              <a:rPr lang="en-US" sz="6000" b="1" dirty="0">
                <a:latin typeface="+mj-lt"/>
                <a:ea typeface="+mj-ea"/>
                <a:cs typeface="+mj-cs"/>
              </a:rPr>
              <a:t/>
            </a:r>
            <a:br>
              <a:rPr lang="en-US" sz="6000" b="1" dirty="0">
                <a:latin typeface="+mj-lt"/>
                <a:ea typeface="+mj-ea"/>
                <a:cs typeface="+mj-cs"/>
              </a:rPr>
            </a:br>
            <a:r>
              <a:rPr lang="bg-BG" sz="48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Нефинансирани разходни отговорности, възложени на общините</a:t>
            </a:r>
            <a:r>
              <a:rPr lang="bg-BG" sz="28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lang="bg-BG" sz="28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bg-BG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-4763" y="1195388"/>
            <a:ext cx="12192001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5629275"/>
            <a:ext cx="12192000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871663" y="1214438"/>
            <a:ext cx="0" cy="5616575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10296525" y="-4763"/>
            <a:ext cx="0" cy="561657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88" y="5657850"/>
            <a:ext cx="1836737" cy="11874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20338" y="0"/>
            <a:ext cx="1871662" cy="11874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dirty="0">
              <a:latin typeface="+mn-lt"/>
            </a:endParaRPr>
          </a:p>
        </p:txBody>
      </p:sp>
      <p:pic>
        <p:nvPicPr>
          <p:cNvPr id="13321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511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87025" y="171450"/>
            <a:ext cx="15271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6835F-22C4-4C5C-A675-41BD71D7E44A}" type="slidenum">
              <a:rPr lang="bg-BG"/>
              <a:pPr>
                <a:defRPr/>
              </a:pPr>
              <a:t>2</a:t>
            </a:fld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588" y="1397000"/>
            <a:ext cx="10515600" cy="4794250"/>
          </a:xfrm>
        </p:spPr>
        <p:txBody>
          <a:bodyPr rtlCol="0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Следствие от: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bg-BG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Промени в нормативна уредба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без реална оценка на въздействието и без съответни ресурси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Формално изпълнение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на”книга” на европейски изисквания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Лесно и бързо решение за прехвърляне на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отговорност по дългосрочно трупани проблеми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– частичен, временен и/или с нисък резултат ефект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Неотчетени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нагласи и очаквания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потребителите и/или лобистки интереси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Рекапитулация: нарастващ списък</a:t>
            </a:r>
          </a:p>
        </p:txBody>
      </p:sp>
      <p:pic>
        <p:nvPicPr>
          <p:cNvPr id="14339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06C0D-8194-405E-849F-8771B8D08008}" type="slidenum">
              <a:rPr lang="bg-BG"/>
              <a:pPr>
                <a:defRPr/>
              </a:pPr>
              <a:t>3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38175" y="1439863"/>
            <a:ext cx="10958513" cy="49403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Вменени по закон изисквания за </a:t>
            </a:r>
            <a:r>
              <a:rPr lang="bg-BG" sz="3000" i="1" u="sng" dirty="0" smtClean="0">
                <a:latin typeface="Times New Roman" pitchFamily="18" charset="0"/>
                <a:cs typeface="Times New Roman" pitchFamily="18" charset="0"/>
              </a:rPr>
              <a:t>приемане и изпълнение на програми и мерки</a:t>
            </a: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000" i="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общините за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ограничаване увреждането на човешкото здраве и околната среда от замърсителите на атмосферния въздух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за възобновяемите и енергийни източници и Закон  за чистотата на атмосферния въздух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младежта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(Закон за младежта)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закрила на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детето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(Закон за закрила на детето)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провеждане на дейности по опазване, укрепване и възстановяване здравето на гражданите в населените места с установена зависимост между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замърсяването на околната среда и здравното състояние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на населението (Закон за здравето)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за опазване на почвите на местно ниво (Закон за почвите)</a:t>
            </a:r>
          </a:p>
          <a:p>
            <a:pPr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Възложени по национални стратегии, планове и програми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«подчиненост» на общинските мерки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( за интегриране на ромите, за гаранция за младежта, за интеграция на хора с увреждания, за интеграция на бежанците, за превенция и защита от домашно насилие и т.н.)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Програми и планове</a:t>
            </a:r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5-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AD152-89B3-4BEE-85BB-21BE948DF05A}" type="slidenum">
              <a:rPr lang="bg-BG"/>
              <a:pPr>
                <a:defRPr/>
              </a:pPr>
              <a:t>4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8338" y="1201738"/>
            <a:ext cx="11523662" cy="548481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Общински пътища (Закон за пътищата)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Изграждане, ремонт и поддържане на прилежаща инфраструктура и съоръжения по републикански пътища в границите на урбанизирани територии (Закон за пътищата)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Ремонт и поддръжка на уличното осветление (Закон за енергетиката)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Системи за видеонаблюдение (Закон за МВР)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Енергийни обследвания и сертифициране на сградите, изпълнение на мерки в общинските сгради (Закон за енергийната ефективност)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Технически паспорти на сградите общинска собственост и цялостен контрол върху процеса на територията на общината (ЗУТ, Наредба 5/2006 г. на МРРБ)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Качество на водите за питейно-битови цели от каптажи общинска собственост (Закон за водите)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Опазване на селскостопанското имущество (Закон за опазване на селскостопанското имущество)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Мерки за овладяване популацията на безстопанствени животни - изграждане и издръжка на приюти, други (Закон за защита на животните) 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Разработване и прилагане на стратегически карти за шум и планове за действие от общините (Закон за защита от шума в околната среда)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Достъпна архитектурна среда (Закон за интеграция на хората с увреждания)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Превенция и преодоляване последиците от бедствия – почистване и укрепване на речни корита, мостове и др. (Закон за защита при бедствия и Закон за водите)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Възложени със закон</a:t>
            </a:r>
          </a:p>
        </p:txBody>
      </p:sp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20C3C-31E0-4C5F-B157-9A8D8567A666}" type="slidenum">
              <a:rPr lang="bg-BG"/>
              <a:pPr>
                <a:defRPr/>
              </a:pPr>
              <a:t>5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3063" y="1200150"/>
            <a:ext cx="11471275" cy="54340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По устройство на територията (ЗУТ):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Контрол 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върху </a:t>
            </a:r>
            <a:r>
              <a:rPr lang="bg-B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незаконното строителство за строежи от четвърта, пета и шеста </a:t>
            </a:r>
            <a:r>
              <a:rPr lang="bg-BG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категория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, вкл. принудителното им премахване – административно, техническо и финансово осигуряване на целия процес;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1800" u="sng" dirty="0" smtClean="0">
                <a:latin typeface="Times New Roman" pitchFamily="18" charset="0"/>
                <a:cs typeface="Times New Roman" pitchFamily="18" charset="0"/>
              </a:rPr>
              <a:t>Обезопасяване и </a:t>
            </a:r>
            <a:r>
              <a:rPr lang="bg-BG" sz="1800" u="sng" dirty="0">
                <a:latin typeface="Times New Roman" pitchFamily="18" charset="0"/>
                <a:cs typeface="Times New Roman" pitchFamily="18" charset="0"/>
              </a:rPr>
              <a:t>премахване на строежи, негодни за ползване или застрашаващи 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сигурността,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движението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, здравеопазването, хигиената, естетиката, чистотата и спокойствието на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гражданите;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Разработване на основни документи за </a:t>
            </a:r>
            <a:r>
              <a:rPr lang="bg-BG" sz="1800" u="sng" dirty="0" smtClean="0">
                <a:latin typeface="Times New Roman" pitchFamily="18" charset="0"/>
                <a:cs typeface="Times New Roman" pitchFamily="18" charset="0"/>
              </a:rPr>
              <a:t>устройствено планиране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- ОУПО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, ПУП за населени места и регулационни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планове;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обезщетяване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пазарни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цени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случаите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предвидени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чл. 210. 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Застраховане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на публична общинска собственост, застраховане на изградени по </a:t>
            </a:r>
            <a:r>
              <a:rPr lang="bg-BG" sz="2000" dirty="0" err="1">
                <a:latin typeface="Times New Roman" pitchFamily="18" charset="0"/>
                <a:cs typeface="Times New Roman" pitchFamily="18" charset="0"/>
              </a:rPr>
              <a:t>европроекти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 инфраструктурни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обекти (ЗОС, ДБФП)</a:t>
            </a: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Изисквания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въвеждане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КАО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софтуерни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технически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технологични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(АПК)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Противоепидемични мерки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дератизация,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дезинфекция,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деакаризация и др. (Закон за здравето, Наредба 3/2005 г.) 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Организиране събирането на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умрели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безстопанствени животни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(ЗВМД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Водене на регистър на пчелните семейства (Закон за пчелите)</a:t>
            </a: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Контрол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по защита на биологичното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разнообразие (ЗБР)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Контрол и предотвратяване ползването на лечебни растения без разрешение (Закон за лечебните растения)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Възложени със закон </a:t>
            </a:r>
            <a:r>
              <a:rPr lang="bg-BG" sz="3600" b="1" dirty="0">
                <a:latin typeface="Times New Roman" pitchFamily="18" charset="0"/>
                <a:ea typeface="+mj-ea"/>
                <a:cs typeface="Times New Roman" pitchFamily="18" charset="0"/>
              </a:rPr>
              <a:t>(продължение)</a:t>
            </a:r>
          </a:p>
        </p:txBody>
      </p:sp>
      <p:pic>
        <p:nvPicPr>
          <p:cNvPr id="17411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17DE4-6DAD-41A9-BEEF-B580BD102448}" type="slidenum">
              <a:rPr lang="bg-BG"/>
              <a:pPr>
                <a:defRPr/>
              </a:pPr>
              <a:t>6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3388" y="1190625"/>
            <a:ext cx="10834687" cy="52006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 smtClean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Нови изисквания за хоризонталната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и вертикална маркировка, сигнализация и др. свързани с безопасността на движението и управление на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трафика, изкуствени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неравности и др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. средства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за ограничаване на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скоростта (Наредби МРРБ, МВР)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Геодезическо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заснемане на язовирите (Наредба 7/2003 г. на МРРБ)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Привеждане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сградния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фонд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детските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заведения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съответствие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изискванията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Наредба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3/2007 г.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Специфични изисквания на РЗИ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БАБХ,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метеорологични служби и др.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Изграждане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поддържане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пожароизвестителни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оборудване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проверка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водогрейни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котли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асансьори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везни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осветителни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тела, микроклимат,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защитни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заземителни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уредби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мълниезащита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(Н-ба 8121з-647/2014, ПМС 239/2003, Н-ба 3/ 2004, Н-ба 16-116/2008, ПМС 204/2002)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Изисквания за храненето в детски и социални заведения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(Н-би МЗ и МЗХ)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Изграждане, контролиране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и оценка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безопасността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на детските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площадки (Н-ба МРРБ)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Цялостно техническо, организационно и финансово администриране на Националната програма за енергийна ефективност на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многофамилни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жилищни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сгради (ПМС 18/2015)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Застраховка „Злополука“на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полагащите обществено полезен труд и администриране на процеса по чл. 12 от ППЗСП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3600" b="1">
                <a:latin typeface="Times New Roman" pitchFamily="18" charset="0"/>
                <a:ea typeface="+mj-ea"/>
                <a:cs typeface="Times New Roman" pitchFamily="18" charset="0"/>
              </a:rPr>
              <a:t>Възложени </a:t>
            </a:r>
            <a:r>
              <a:rPr lang="bg-BG" sz="3600" b="1" smtClean="0">
                <a:latin typeface="Times New Roman" pitchFamily="18" charset="0"/>
                <a:ea typeface="+mj-ea"/>
                <a:cs typeface="Times New Roman" pitchFamily="18" charset="0"/>
              </a:rPr>
              <a:t>с </a:t>
            </a:r>
            <a:r>
              <a:rPr lang="bg-BG" sz="3600" b="1" dirty="0">
                <a:latin typeface="Times New Roman" pitchFamily="18" charset="0"/>
                <a:ea typeface="+mj-ea"/>
                <a:cs typeface="Times New Roman" pitchFamily="18" charset="0"/>
              </a:rPr>
              <a:t>подзаконов нормативен акт</a:t>
            </a:r>
          </a:p>
        </p:txBody>
      </p:sp>
      <p:pic>
        <p:nvPicPr>
          <p:cNvPr id="18435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5F89-F54E-41B2-B425-E3234A5C4FD9}" type="slidenum">
              <a:rPr lang="bg-BG"/>
              <a:pPr>
                <a:defRPr/>
              </a:pPr>
              <a:t>7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0063" y="1357313"/>
            <a:ext cx="11271250" cy="51482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Поддържане и обмен на информация към държавни органи и регистри - към НАП и Митници по РМС № 788/2014 г., към МФ по ЗМДТ и обработка и сверяване на данни от регистъра на МВР, към други органи. 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Осигуряване процеса за завареното положение за “бели петна” (ЗСПЗЗ)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Присъдени издръжки (НОРИДПИ)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Връчване и съобщаване (АПК, ГПК, НПК, ДОПК и др.)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Издирване, изучаване, опазване и популяризиране на културни ценности, вкл. и сгради – паметници на културата (ЗКН)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Защита на потребителите (ЗЗП)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Управление на етажната собственост (ЗУЕС)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Работа с класифицирана информация, секретар на МКБППМН и т.н. 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Съдействие и организация на технически прегледи и проверка на изправност на земеделска и горска техника (Закон за регистрация на земеделската и горска техника)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Актуализиране на данни и поддържане на системата по ЗЕВИ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2800" b="1" dirty="0">
                <a:latin typeface="Times New Roman" pitchFamily="18" charset="0"/>
                <a:ea typeface="+mj-ea"/>
                <a:cs typeface="Times New Roman" pitchFamily="18" charset="0"/>
              </a:rPr>
              <a:t>Възложено администратиране на несвойствени дейности</a:t>
            </a:r>
          </a:p>
        </p:txBody>
      </p:sp>
      <p:pic>
        <p:nvPicPr>
          <p:cNvPr id="19459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04DDA-6554-4415-8941-21B1AD68292D}" type="slidenum">
              <a:rPr lang="bg-BG"/>
              <a:pPr>
                <a:defRPr/>
              </a:pPr>
              <a:t>8</a:t>
            </a:fld>
            <a:endParaRPr lang="bg-BG"/>
          </a:p>
        </p:txBody>
      </p:sp>
      <p:sp>
        <p:nvSpPr>
          <p:cNvPr id="2048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81050" y="1882775"/>
            <a:ext cx="10515600" cy="3289300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bg-BG" smtClean="0">
                <a:latin typeface="Times New Roman" pitchFamily="18" charset="0"/>
                <a:cs typeface="Times New Roman" pitchFamily="18" charset="0"/>
              </a:rPr>
              <a:t>Компостиране на биоразградими отпадъци (до промяна в ЗМДТ/ЗУО)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bg-BG" smtClean="0">
                <a:latin typeface="Times New Roman" pitchFamily="18" charset="0"/>
                <a:cs typeface="Times New Roman" pitchFamily="18" charset="0"/>
              </a:rPr>
              <a:t>Преместване на съоръжения на електроразпределителните дружества, намиращи се в общински имоти и обратно – изнасяне на табла за улично осветление извън трафопостовете (ЗЕ)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bg-BG" smtClean="0">
                <a:latin typeface="Times New Roman" pitchFamily="18" charset="0"/>
                <a:cs typeface="Times New Roman" pitchFamily="18" charset="0"/>
              </a:rPr>
              <a:t>Администриране „Профила на купувача“ и обезпечаване на външните експерти (ЗОП)</a:t>
            </a:r>
          </a:p>
          <a:p>
            <a:endParaRPr lang="bg-BG" smtClean="0"/>
          </a:p>
          <a:p>
            <a:endParaRPr lang="bg-BG" smtClean="0"/>
          </a:p>
          <a:p>
            <a:endParaRPr lang="bg-BG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rgbClr val="EDE2F6"/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Други предложения</a:t>
            </a:r>
          </a:p>
        </p:txBody>
      </p:sp>
      <p:pic>
        <p:nvPicPr>
          <p:cNvPr id="20483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5CD37-C74D-4EB4-BD2F-7FFB1E308C76}" type="slidenum">
              <a:rPr lang="bg-BG"/>
              <a:pPr>
                <a:defRPr/>
              </a:pPr>
              <a:t>9</a:t>
            </a:fld>
            <a:endParaRPr lang="bg-BG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4763" y="2522538"/>
            <a:ext cx="12168188" cy="10493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54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Пропускаме ли нещо?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1049</Words>
  <Application>Microsoft Office PowerPoint</Application>
  <PresentationFormat>Custom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 и условия за финансова подкрепа от централния бюджет на общини с финансови затруднения</dc:title>
  <dc:creator>Emil Savov</dc:creator>
  <cp:lastModifiedBy>USER</cp:lastModifiedBy>
  <cp:revision>66</cp:revision>
  <cp:lastPrinted>2015-03-26T15:35:23Z</cp:lastPrinted>
  <dcterms:created xsi:type="dcterms:W3CDTF">2015-03-23T13:24:31Z</dcterms:created>
  <dcterms:modified xsi:type="dcterms:W3CDTF">2015-04-21T10:35:10Z</dcterms:modified>
</cp:coreProperties>
</file>